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73" r:id="rId4"/>
    <p:sldId id="278" r:id="rId5"/>
    <p:sldId id="274" r:id="rId6"/>
    <p:sldId id="280" r:id="rId7"/>
    <p:sldId id="279" r:id="rId8"/>
    <p:sldId id="281" r:id="rId9"/>
    <p:sldId id="282" r:id="rId10"/>
    <p:sldId id="276" r:id="rId11"/>
    <p:sldId id="277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66"/>
    <a:srgbClr val="0099FF"/>
    <a:srgbClr val="008080"/>
    <a:srgbClr val="009900"/>
    <a:srgbClr val="0F9F7D"/>
    <a:srgbClr val="008000"/>
    <a:srgbClr val="373545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200" autoAdjust="0"/>
  </p:normalViewPr>
  <p:slideViewPr>
    <p:cSldViewPr snapToGrid="0">
      <p:cViewPr varScale="1">
        <p:scale>
          <a:sx n="58" d="100"/>
          <a:sy n="58" d="100"/>
        </p:scale>
        <p:origin x="105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045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FBE0-5C21-4E83-8069-52D09BCDD71E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6C5872-5BF2-424D-ADD9-174D7927D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529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46DD5-0A30-46AD-B2E1-F25508726044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FBC11-2ED2-450E-A0CC-CEA7380C6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959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 professors, This is Shilin Zhang, 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today I will introduce my dissertation project. </a:t>
            </a: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Optimal Scoring-Based Lag Selection for Time Series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  <a:p>
            <a:r>
              <a:rPr lang="en-US" altLang="zh-CN" dirty="0"/>
              <a:t>First of all, I would like to say thank you to my supervisor carmine for his guidance.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876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proposed method achieved the best results in 4 out of 5 data sets in regarding the RMSE performance measures.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criteria combination that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correlation and correlation and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mutual information and correlation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could lead </a:t>
            </a:r>
            <a:r>
              <a:rPr lang="en-GB" sz="1800" b="0" i="0" u="none" strike="noStrike" baseline="0" dirty="0">
                <a:latin typeface="CMR10"/>
              </a:rPr>
              <a:t>to good prediction performance.</a:t>
            </a:r>
          </a:p>
          <a:p>
            <a:pPr algn="l"/>
            <a:endParaRPr lang="en-GB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method could help us reduce the complexity of the regression models by selecting fewer features than other methods without decreasing the predictive performance of the model.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To keep the balance between the redundancy factor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and the relevance factor, we set the same weight on two parts.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But in the practical lag selection process,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there are different intrinsic information within the different data sets. Therefore,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next step of this study is to find a method to set the weight of the redundancy factor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and the relevance factor dynamically based on the characteristic of different dataset.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To set the value of the hyperparameter automatically, we could refer to the idea of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LASSO regression by adding the penalty.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And a specific number of the feature importance scores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could be set as zero through the calculation.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90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551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series data is a series of data points listed in time order and it is easy to access in our daily life.</a:t>
            </a:r>
          </a:p>
          <a:p>
            <a:r>
              <a:rPr lang="en-US" dirty="0"/>
              <a:t>In time series analysis, the primary goal is to use past values to predict future values.</a:t>
            </a:r>
          </a:p>
          <a:p>
            <a:r>
              <a:rPr lang="en-US" dirty="0"/>
              <a:t>So, it is essential to determine the proper number of past observations (lags) included as features.</a:t>
            </a:r>
          </a:p>
          <a:p>
            <a:r>
              <a:rPr lang="en-US" dirty="0"/>
              <a:t>And the number of the past observations here is the lag.</a:t>
            </a:r>
          </a:p>
          <a:p>
            <a:endParaRPr lang="en-US" dirty="0"/>
          </a:p>
          <a:p>
            <a:r>
              <a:rPr lang="en-US" dirty="0"/>
              <a:t>Optimal Lag selection is to find the lag to make prediction models or classification models reach the best performance</a:t>
            </a:r>
          </a:p>
          <a:p>
            <a:endParaRPr lang="en-US" dirty="0"/>
          </a:p>
          <a:p>
            <a:r>
              <a:rPr lang="en-US" dirty="0"/>
              <a:t>The aim of this study to find robust and fast method of optimal lag selection for different kinds of time series data and different models. </a:t>
            </a:r>
          </a:p>
          <a:p>
            <a:endParaRPr lang="en-US" dirty="0"/>
          </a:p>
          <a:p>
            <a:r>
              <a:rPr lang="en-US" dirty="0"/>
              <a:t>Difficulty on solving the problem is that the optimal lags vary from dataset to dataset or from model to model</a:t>
            </a:r>
          </a:p>
          <a:p>
            <a:r>
              <a:rPr lang="en-US" dirty="0"/>
              <a:t>And some methods may work well in one dataset but cannot perform well on others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80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is the overview of my study.</a:t>
            </a:r>
          </a:p>
          <a:p>
            <a:endParaRPr lang="en-GB" dirty="0"/>
          </a:p>
          <a:p>
            <a:r>
              <a:rPr lang="en-GB" dirty="0"/>
              <a:t>Dataset will be separated into training set and testing set</a:t>
            </a:r>
          </a:p>
          <a:p>
            <a:endParaRPr lang="en-GB" dirty="0"/>
          </a:p>
          <a:p>
            <a:r>
              <a:rPr lang="en-GB" dirty="0"/>
              <a:t>Training set will be put into the lag selection process </a:t>
            </a:r>
          </a:p>
          <a:p>
            <a:endParaRPr lang="en-GB" dirty="0"/>
          </a:p>
          <a:p>
            <a:r>
              <a:rPr lang="en-GB" dirty="0"/>
              <a:t>And then the dataset will be rearranged with the selected lags from the previous step.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Next, rearranged training sets are used to train the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Rearranged testing sets are used to test the models and generate prediction model performance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Finally, there are </a:t>
            </a:r>
            <a:r>
              <a:rPr lang="en-GB" dirty="0" err="1"/>
              <a:t>comprisions</a:t>
            </a:r>
            <a:r>
              <a:rPr lang="en-GB" dirty="0"/>
              <a:t> and  analysis based on the lag selection method and experiment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081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sz="1800" b="0" i="0" u="none" strike="noStrike" baseline="0" dirty="0">
                <a:latin typeface="CMR10"/>
              </a:rPr>
              <a:t>Traditional method</a:t>
            </a:r>
          </a:p>
          <a:p>
            <a:pPr algn="l"/>
            <a:r>
              <a:rPr lang="en-GB" sz="1800" b="0" i="0" u="none" strike="noStrike" baseline="0" dirty="0">
                <a:latin typeface="CMR10"/>
              </a:rPr>
              <a:t>By using statistical test </a:t>
            </a:r>
            <a:r>
              <a:rPr lang="en-US" sz="1800" b="0" i="0" u="none" strike="noStrike" baseline="0" dirty="0">
                <a:latin typeface="CMR10"/>
              </a:rPr>
              <a:t>such as the likelihood ratio (LR), Lagrange Multiplier (LM), and Wald test [2].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GB" sz="1800" b="0" i="0" u="none" strike="noStrike" baseline="0" dirty="0">
                <a:latin typeface="CMR10"/>
              </a:rPr>
              <a:t>Schwarz Information Criterion (SIC), the Hannan-Quinn Criterion (HQC), Akaike Information (AIC), </a:t>
            </a:r>
            <a:r>
              <a:rPr lang="en-US" sz="1800" b="0" i="0" u="none" strike="noStrike" baseline="0" dirty="0">
                <a:latin typeface="CMR10"/>
              </a:rPr>
              <a:t>Bayesian Information Criterion (BIC) and Autocorrelation Criterion (AC) </a:t>
            </a:r>
            <a:r>
              <a:rPr lang="en-GB" sz="1800" b="0" i="0" u="none" strike="noStrike" baseline="0" dirty="0">
                <a:latin typeface="CMR10"/>
              </a:rPr>
              <a:t>[3]</a:t>
            </a:r>
            <a:r>
              <a:rPr lang="en-US" sz="1800" b="0" i="0" u="none" strike="noStrike" baseline="0" dirty="0">
                <a:latin typeface="CMR10"/>
              </a:rPr>
              <a:t> Mutual Information and Information Gain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There are some feature selection method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Types filter, wrapper, embedded methods 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heuristics method [13] [14], greedy search method [15] and regularization method [16].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They are designed for the feature selection problem not the lag selection problem.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174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part is the proposed method QPLS</a:t>
            </a:r>
          </a:p>
          <a:p>
            <a:endParaRPr lang="en-US" dirty="0"/>
          </a:p>
          <a:p>
            <a:r>
              <a:rPr lang="en-US" dirty="0"/>
              <a:t>The main idea of the method is to minimize the redundancy within features and maximize the</a:t>
            </a:r>
          </a:p>
          <a:p>
            <a:r>
              <a:rPr lang="en-US" dirty="0"/>
              <a:t>relevance between features and target. </a:t>
            </a:r>
          </a:p>
          <a:p>
            <a:endParaRPr lang="en-US" dirty="0"/>
          </a:p>
          <a:p>
            <a:r>
              <a:rPr lang="en-US" dirty="0"/>
              <a:t>So we need to construct the …</a:t>
            </a:r>
          </a:p>
          <a:p>
            <a:r>
              <a:rPr lang="en-US" dirty="0"/>
              <a:t>Min red – </a:t>
            </a:r>
            <a:r>
              <a:rPr lang="en-US" dirty="0" err="1"/>
              <a:t>rel</a:t>
            </a:r>
            <a:endParaRPr lang="en-US" dirty="0"/>
          </a:p>
          <a:p>
            <a:r>
              <a:rPr lang="en-US" dirty="0"/>
              <a:t>by minimizing the formula, we could get feature importance scores x to all lagged features </a:t>
            </a:r>
          </a:p>
          <a:p>
            <a:endParaRPr lang="en-US" dirty="0"/>
          </a:p>
          <a:p>
            <a:r>
              <a:rPr lang="en-US" dirty="0"/>
              <a:t>In QPLS, the optimization problem is converted into the quadratic programming format and solved by a quadratic programming solver.</a:t>
            </a:r>
          </a:p>
          <a:p>
            <a:endParaRPr lang="en-US" dirty="0"/>
          </a:p>
          <a:p>
            <a:r>
              <a:rPr lang="en-US" dirty="0"/>
              <a:t>Based on the rank and threshold, we could decide to include or exclude features from the feature set.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6621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Genetic Algorithm Lag Selection                       the feature importance scores are in binary domain, redundancy part and relevance solved in sequence</a:t>
            </a:r>
          </a:p>
          <a:p>
            <a:pPr marL="0" indent="0">
              <a:buNone/>
            </a:pPr>
            <a:r>
              <a:rPr lang="en-GB" dirty="0"/>
              <a:t>Quadratic Programming Lag Selection              the feature importance scores are in continuous domain, redundancy part and relevance solved simultaneously.</a:t>
            </a:r>
          </a:p>
          <a:p>
            <a:pPr marL="0" indent="0">
              <a:buNone/>
            </a:pPr>
            <a:r>
              <a:rPr lang="en-GB" dirty="0"/>
              <a:t>Partial Autocorrelation                                       traditional  statistical method to find lags base on PACF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Linear Regression Model</a:t>
            </a:r>
          </a:p>
          <a:p>
            <a:pPr marL="0" indent="0">
              <a:buNone/>
            </a:pPr>
            <a:r>
              <a:rPr lang="en-GB" dirty="0"/>
              <a:t>Elastic Net Regression Model</a:t>
            </a:r>
          </a:p>
          <a:p>
            <a:pPr marL="0" indent="0">
              <a:buNone/>
            </a:pPr>
            <a:r>
              <a:rPr lang="en-GB" dirty="0"/>
              <a:t>Random Forest Regression Model</a:t>
            </a:r>
          </a:p>
          <a:p>
            <a:pPr marL="0" indent="0">
              <a:buNone/>
            </a:pPr>
            <a:r>
              <a:rPr lang="en-GB" dirty="0"/>
              <a:t>Support Vector Regression Model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Redundancy: correlation coefficient and mutual information</a:t>
            </a:r>
          </a:p>
          <a:p>
            <a:pPr marL="0" indent="0">
              <a:buNone/>
            </a:pPr>
            <a:r>
              <a:rPr lang="en-GB" dirty="0"/>
              <a:t>Relevance: correlation coefficient, mutual information and </a:t>
            </a:r>
            <a:r>
              <a:rPr lang="en-US" altLang="zh-CN" dirty="0"/>
              <a:t>partial correlation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26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CMR10"/>
              </a:rPr>
              <a:t>For a specific model, the tables show that QPLS method is always the best compared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with the GALS method, PACF method and no selection benchmark on the data set from</a:t>
            </a:r>
          </a:p>
          <a:p>
            <a:pPr algn="l"/>
            <a:r>
              <a:rPr lang="en-GB" sz="1800" b="0" i="0" u="none" strike="noStrike" baseline="0" dirty="0">
                <a:latin typeface="CMR10"/>
              </a:rPr>
              <a:t>2 to 5.</a:t>
            </a:r>
          </a:p>
          <a:p>
            <a:pPr algn="l"/>
            <a:endParaRPr lang="en-GB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number of lagged features selected by the QPLS is always less than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other methods with better or similar performance to the prediction model.</a:t>
            </a: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According to the results of all the data sets, the top two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criterion combinations are correlation redundancy with correlation relevance and mutual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information redundancy with correlation relevance. In different models over different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data sets, these two combinations always lead to a good performance of the prediction</a:t>
            </a:r>
          </a:p>
          <a:p>
            <a:pPr algn="l"/>
            <a:r>
              <a:rPr lang="en-GB" sz="1800" b="0" i="0" u="none" strike="noStrike" baseline="0" dirty="0">
                <a:latin typeface="CMR10"/>
              </a:rPr>
              <a:t>model.</a:t>
            </a:r>
            <a:endParaRPr lang="en-US" sz="1800" b="0" i="0" u="none" strike="noStrike" baseline="0" dirty="0">
              <a:latin typeface="CMR10"/>
            </a:endParaRPr>
          </a:p>
          <a:p>
            <a:pPr algn="l"/>
            <a:endParaRPr lang="en-US" sz="1800" b="0" i="0" u="none" strike="noStrike" baseline="0" dirty="0">
              <a:latin typeface="CMR10"/>
            </a:endParaRPr>
          </a:p>
          <a:p>
            <a:pPr algn="l"/>
            <a:r>
              <a:rPr lang="en-US" sz="1800" b="0" i="0" u="none" strike="noStrike" baseline="0" dirty="0">
                <a:latin typeface="CMR10"/>
              </a:rPr>
              <a:t>The proposed method is much fast and more robust compared with the GALS.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Based on the same objective function, the lag selection process is faster by using the</a:t>
            </a:r>
          </a:p>
          <a:p>
            <a:pPr algn="l"/>
            <a:r>
              <a:rPr lang="en-GB" sz="1800" b="0" i="0" u="none" strike="noStrike" baseline="0" dirty="0">
                <a:latin typeface="CMR10"/>
              </a:rPr>
              <a:t>proposed method.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9015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the experiments, we use five datasets</a:t>
            </a:r>
          </a:p>
          <a:p>
            <a:r>
              <a:rPr lang="en-GB" dirty="0"/>
              <a:t>Here is the result of different models on electricity dataset.</a:t>
            </a:r>
          </a:p>
          <a:p>
            <a:endParaRPr lang="en-GB" dirty="0"/>
          </a:p>
          <a:p>
            <a:r>
              <a:rPr lang="en-GB" dirty="0"/>
              <a:t>RMSE as a function of number of features in subset, in each figures, there are six criterion.</a:t>
            </a:r>
          </a:p>
          <a:p>
            <a:endParaRPr lang="en-GB" dirty="0"/>
          </a:p>
          <a:p>
            <a:r>
              <a:rPr lang="en-GB" dirty="0"/>
              <a:t>The figure shows the hyper parameter tuning of the method is the threshold.</a:t>
            </a:r>
          </a:p>
          <a:p>
            <a:endParaRPr lang="en-GB" dirty="0"/>
          </a:p>
          <a:p>
            <a:r>
              <a:rPr lang="en-GB" dirty="0"/>
              <a:t>After getting the feature importance score, we need to decide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FBC11-2ED2-450E-A0CC-CEA7380C613F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792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59A3652-50D4-4FDF-8386-41D9AF369814}"/>
              </a:ext>
            </a:extLst>
          </p:cNvPr>
          <p:cNvSpPr txBox="1">
            <a:spLocks/>
          </p:cNvSpPr>
          <p:nvPr userDrawn="1"/>
        </p:nvSpPr>
        <p:spPr>
          <a:xfrm>
            <a:off x="0" y="6625241"/>
            <a:ext cx="6096000" cy="23275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B31DCAD4-E344-44EC-AB07-C9E97F2AF1A1}"/>
              </a:ext>
            </a:extLst>
          </p:cNvPr>
          <p:cNvSpPr txBox="1">
            <a:spLocks/>
          </p:cNvSpPr>
          <p:nvPr userDrawn="1"/>
        </p:nvSpPr>
        <p:spPr>
          <a:xfrm>
            <a:off x="6096000" y="6625242"/>
            <a:ext cx="5658195" cy="232758"/>
          </a:xfrm>
          <a:prstGeom prst="rect">
            <a:avLst/>
          </a:prstGeom>
          <a:solidFill>
            <a:srgbClr val="00808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F22E408-EF1D-4BD0-98E0-8FC4C9B3A82C}"/>
              </a:ext>
            </a:extLst>
          </p:cNvPr>
          <p:cNvSpPr txBox="1">
            <a:spLocks/>
          </p:cNvSpPr>
          <p:nvPr userDrawn="1"/>
        </p:nvSpPr>
        <p:spPr>
          <a:xfrm>
            <a:off x="11754196" y="6625242"/>
            <a:ext cx="437803" cy="232757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7651D7E-4AFA-4EAA-B423-DDD0ED684DAE}"/>
              </a:ext>
            </a:extLst>
          </p:cNvPr>
          <p:cNvSpPr txBox="1">
            <a:spLocks/>
          </p:cNvSpPr>
          <p:nvPr userDrawn="1"/>
        </p:nvSpPr>
        <p:spPr>
          <a:xfrm>
            <a:off x="-1" y="-1"/>
            <a:ext cx="12191999" cy="232759"/>
          </a:xfrm>
          <a:prstGeom prst="rect">
            <a:avLst/>
          </a:prstGeom>
          <a:solidFill>
            <a:srgbClr val="006666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sz="1500" b="1" i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73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  <a:solidFill>
            <a:srgbClr val="0099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>
            <a:lvl1pPr>
              <a:defRPr b="0" cap="none" spc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505" y="1097279"/>
            <a:ext cx="11779135" cy="539496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q"/>
              <a:defRPr/>
            </a:lvl1pPr>
            <a:lvl3pPr marL="1143000" indent="-228600">
              <a:buFont typeface="Courier New" panose="02070309020205020404" pitchFamily="49" charset="0"/>
              <a:buChar char="o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B998037-E035-4CAB-833F-75CAE5A73D0B}"/>
              </a:ext>
            </a:extLst>
          </p:cNvPr>
          <p:cNvSpPr txBox="1">
            <a:spLocks/>
          </p:cNvSpPr>
          <p:nvPr userDrawn="1"/>
        </p:nvSpPr>
        <p:spPr>
          <a:xfrm>
            <a:off x="0" y="6625241"/>
            <a:ext cx="6096000" cy="23275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0" cap="small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Dept. of informatics</a:t>
            </a:r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C5DB233-EECA-4CB3-99D6-5066ABF08F18}"/>
              </a:ext>
            </a:extLst>
          </p:cNvPr>
          <p:cNvSpPr txBox="1">
            <a:spLocks/>
          </p:cNvSpPr>
          <p:nvPr userDrawn="1"/>
        </p:nvSpPr>
        <p:spPr>
          <a:xfrm>
            <a:off x="6096000" y="6625242"/>
            <a:ext cx="5658195" cy="232758"/>
          </a:xfrm>
          <a:prstGeom prst="rect">
            <a:avLst/>
          </a:prstGeom>
          <a:solidFill>
            <a:srgbClr val="00808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0" cap="small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Kings College London</a:t>
            </a:r>
            <a:endParaRPr lang="en-IN" sz="1600" b="0" cap="small" baseline="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B262772-2230-41D2-9B79-2AECA3A31396}"/>
              </a:ext>
            </a:extLst>
          </p:cNvPr>
          <p:cNvSpPr txBox="1">
            <a:spLocks/>
          </p:cNvSpPr>
          <p:nvPr userDrawn="1"/>
        </p:nvSpPr>
        <p:spPr>
          <a:xfrm>
            <a:off x="11754196" y="6625242"/>
            <a:ext cx="437803" cy="232757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DAC095C-C545-42F9-B93D-2B3224753C51}" type="slidenum">
              <a:rPr lang="en-US" sz="1600" b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‹#›</a:t>
            </a:fld>
            <a:endParaRPr lang="en-IN" sz="1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B44364A-DBDE-4F64-9D13-B56BF0C232A3}"/>
              </a:ext>
            </a:extLst>
          </p:cNvPr>
          <p:cNvSpPr txBox="1">
            <a:spLocks/>
          </p:cNvSpPr>
          <p:nvPr userDrawn="1"/>
        </p:nvSpPr>
        <p:spPr>
          <a:xfrm>
            <a:off x="-1" y="-1"/>
            <a:ext cx="12191999" cy="232759"/>
          </a:xfrm>
          <a:prstGeom prst="rect">
            <a:avLst/>
          </a:prstGeom>
          <a:solidFill>
            <a:srgbClr val="006666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Optimal Scoring-Based Lag Selection for Time Series</a:t>
            </a:r>
          </a:p>
        </p:txBody>
      </p:sp>
    </p:spTree>
    <p:extLst>
      <p:ext uri="{BB962C8B-B14F-4D97-AF65-F5344CB8AC3E}">
        <p14:creationId xmlns:p14="http://schemas.microsoft.com/office/powerpoint/2010/main" val="1585597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51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just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q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11"/>
          <p:cNvSpPr txBox="1">
            <a:spLocks/>
          </p:cNvSpPr>
          <p:nvPr/>
        </p:nvSpPr>
        <p:spPr>
          <a:xfrm>
            <a:off x="4904532" y="2180953"/>
            <a:ext cx="2382924" cy="584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00"/>
              </a:spcBef>
            </a:pPr>
            <a:r>
              <a:rPr lang="en-US" sz="2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Shilin Zhang</a:t>
            </a:r>
          </a:p>
        </p:txBody>
      </p:sp>
      <p:sp>
        <p:nvSpPr>
          <p:cNvPr id="6" name="Subtitle 11"/>
          <p:cNvSpPr txBox="1">
            <a:spLocks/>
          </p:cNvSpPr>
          <p:nvPr/>
        </p:nvSpPr>
        <p:spPr>
          <a:xfrm>
            <a:off x="3759657" y="2979975"/>
            <a:ext cx="4672674" cy="8980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</a:pPr>
            <a:r>
              <a:rPr lang="en-US" sz="1400" b="0" i="1" dirty="0"/>
              <a:t>Under the guidance of</a:t>
            </a:r>
            <a:endParaRPr lang="en-IN" sz="1400" b="0" dirty="0"/>
          </a:p>
          <a:p>
            <a:pPr>
              <a:spcBef>
                <a:spcPts val="200"/>
              </a:spcBef>
            </a:pPr>
            <a:r>
              <a:rPr lang="en-IN" sz="1800" b="0" dirty="0"/>
              <a:t>Professor</a:t>
            </a:r>
          </a:p>
          <a:p>
            <a:pPr>
              <a:spcBef>
                <a:spcPts val="200"/>
              </a:spcBef>
            </a:pPr>
            <a:r>
              <a:rPr lang="en-US" sz="24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Carmine Ventre</a:t>
            </a:r>
            <a:endParaRPr lang="en-IN" sz="24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Subtitle 11"/>
          <p:cNvSpPr txBox="1">
            <a:spLocks/>
          </p:cNvSpPr>
          <p:nvPr/>
        </p:nvSpPr>
        <p:spPr>
          <a:xfrm>
            <a:off x="3514431" y="5277773"/>
            <a:ext cx="5163127" cy="131194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500"/>
              </a:spcBef>
            </a:pPr>
            <a:r>
              <a:rPr lang="en-US" sz="29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Department of </a:t>
            </a:r>
            <a:r>
              <a:rPr lang="en-US" altLang="zh-CN" sz="29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Informatics</a:t>
            </a:r>
            <a:endParaRPr lang="en-US" sz="29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spcBef>
                <a:spcPts val="500"/>
              </a:spcBef>
            </a:pPr>
            <a:r>
              <a:rPr lang="en-US" sz="29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Kings College London</a:t>
            </a:r>
          </a:p>
          <a:p>
            <a:pPr>
              <a:spcBef>
                <a:spcPts val="600"/>
              </a:spcBef>
            </a:pPr>
            <a:r>
              <a:rPr lang="en-US" sz="2400" b="0" dirty="0"/>
              <a:t>WC2R 2LS London</a:t>
            </a:r>
          </a:p>
          <a:p>
            <a:pPr>
              <a:spcBef>
                <a:spcPts val="600"/>
              </a:spcBef>
            </a:pPr>
            <a:r>
              <a:rPr lang="en-US" sz="2400" b="0" dirty="0"/>
              <a:t>United Kingdom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August 2022</a:t>
            </a:r>
            <a:endParaRPr lang="en-US" sz="2400" b="0" dirty="0"/>
          </a:p>
          <a:p>
            <a:endParaRPr lang="en-IN" b="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213882-6464-4A96-96D5-EA4F95F404DE}"/>
              </a:ext>
            </a:extLst>
          </p:cNvPr>
          <p:cNvSpPr/>
          <p:nvPr/>
        </p:nvSpPr>
        <p:spPr>
          <a:xfrm>
            <a:off x="755009" y="335271"/>
            <a:ext cx="10528183" cy="857864"/>
          </a:xfrm>
          <a:prstGeom prst="roundRect">
            <a:avLst/>
          </a:prstGeom>
          <a:solidFill>
            <a:srgbClr val="008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Optimal Scoring-Based Lag Selection for Time Series</a:t>
            </a:r>
            <a:endParaRPr lang="en-IN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50F0CE-B0FB-48DA-AD7D-E96A1D3BC2A8}"/>
              </a:ext>
            </a:extLst>
          </p:cNvPr>
          <p:cNvSpPr/>
          <p:nvPr/>
        </p:nvSpPr>
        <p:spPr>
          <a:xfrm>
            <a:off x="2714846" y="1243469"/>
            <a:ext cx="6762303" cy="85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IN" sz="1400" i="1" dirty="0">
                <a:latin typeface="Times New Roman" panose="02020603050405020304" pitchFamily="18" charset="0"/>
                <a:ea typeface="Calibri" panose="020F0502020204030204" pitchFamily="34" charset="0"/>
              </a:rPr>
              <a:t>A dissertation</a:t>
            </a:r>
            <a:r>
              <a:rPr lang="en-IN" sz="1400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N" sz="1400" i="1" dirty="0">
                <a:latin typeface="Times New Roman" panose="02020603050405020304" pitchFamily="18" charset="0"/>
                <a:ea typeface="Calibri" panose="020F0502020204030204" pitchFamily="34" charset="0"/>
              </a:rPr>
              <a:t>submitted in partial fulfilment of the requirements for the degree of</a:t>
            </a:r>
          </a:p>
          <a:p>
            <a:pPr algn="ctr">
              <a:lnSpc>
                <a:spcPct val="107000"/>
              </a:lnSpc>
              <a:spcBef>
                <a:spcPts val="300"/>
              </a:spcBef>
            </a:pPr>
            <a:r>
              <a:rPr lang="en-US" altLang="zh-CN" sz="1600" cap="small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Master</a:t>
            </a:r>
            <a:r>
              <a:rPr lang="en-IN" sz="1600" cap="small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 of Computational Finance</a:t>
            </a:r>
            <a:endParaRPr lang="en-IN" sz="1400" cap="small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sz="11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by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07D856-E653-5EF9-9CFE-E0E2EAAF09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69" y="3992552"/>
            <a:ext cx="1619250" cy="10668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5807FA9-B4FB-8945-B4F4-A84A038272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0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11"/>
    </mc:Choice>
    <mc:Fallback xmlns="">
      <p:transition spd="slow" advTm="19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32F6-FBCB-466E-BBD9-82200D06C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Conclusion &amp; Future 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A1CCE-8E29-4BD7-B1E0-630787CE4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Conclusion</a:t>
            </a:r>
          </a:p>
          <a:p>
            <a:r>
              <a:rPr lang="en-IN" dirty="0"/>
              <a:t>Improve Method Performance</a:t>
            </a:r>
          </a:p>
          <a:p>
            <a:r>
              <a:rPr lang="en-IN" dirty="0"/>
              <a:t>Select the Best Criterion Combinations</a:t>
            </a:r>
          </a:p>
          <a:p>
            <a:r>
              <a:rPr lang="en-IN" dirty="0"/>
              <a:t>Reduce Model Complexity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Future Work</a:t>
            </a:r>
          </a:p>
          <a:p>
            <a:r>
              <a:rPr lang="en-US" dirty="0"/>
              <a:t>Weight of the redundancy factor and the relevance factor</a:t>
            </a:r>
          </a:p>
          <a:p>
            <a:r>
              <a:rPr lang="en-GB" dirty="0"/>
              <a:t>Automatic Hyperparameter</a:t>
            </a:r>
            <a:r>
              <a:rPr lang="en-US" dirty="0"/>
              <a:t> Tuning</a:t>
            </a:r>
            <a:endParaRPr lang="en-IN" dirty="0"/>
          </a:p>
          <a:p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DB9AFDF-00CA-5AED-10FA-1EBAEECFCE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8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18"/>
    </mc:Choice>
    <mc:Fallback xmlns="">
      <p:transition spd="slow" advTm="84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1C01-5208-489A-A3A6-AF3CB24A4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</p:spPr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9AA8B-A301-49BF-9DA8-22F614053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R. F. Engle, “Wald, likelihood ratio, and </a:t>
            </a:r>
            <a:r>
              <a:rPr lang="en-US" sz="2000" dirty="0" err="1"/>
              <a:t>lagrange</a:t>
            </a:r>
            <a:r>
              <a:rPr lang="en-US" sz="2000" dirty="0"/>
              <a:t> multiplier tests in econometrics,” </a:t>
            </a:r>
            <a:r>
              <a:rPr lang="en-US" sz="2000" i="1" dirty="0"/>
              <a:t>Handbook of econometrics</a:t>
            </a:r>
            <a:r>
              <a:rPr lang="en-US" sz="2000" dirty="0"/>
              <a:t>, vol. 2, pp. 775–826, 1984.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P. </a:t>
            </a:r>
            <a:r>
              <a:rPr lang="en-US" sz="2000" dirty="0" err="1"/>
              <a:t>Stoica</a:t>
            </a:r>
            <a:r>
              <a:rPr lang="en-US" sz="2000" dirty="0"/>
              <a:t> and Y. </a:t>
            </a:r>
            <a:r>
              <a:rPr lang="en-US" sz="2000" dirty="0" err="1"/>
              <a:t>Selen</a:t>
            </a:r>
            <a:r>
              <a:rPr lang="en-US" sz="2000" dirty="0"/>
              <a:t>, “Model-order selection: a review of information criterion rules,” </a:t>
            </a:r>
            <a:r>
              <a:rPr lang="en-US" sz="2000" i="1" dirty="0"/>
              <a:t>IEEE Signal Processing Magazine</a:t>
            </a:r>
            <a:r>
              <a:rPr lang="en-US" sz="2000" dirty="0"/>
              <a:t>, vol. 21, no. 4, pp. 36–47, 2004.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N. Zhong, J. Dong, and S. </a:t>
            </a:r>
            <a:r>
              <a:rPr lang="en-US" sz="2000" dirty="0" err="1"/>
              <a:t>Ohsuga</a:t>
            </a:r>
            <a:r>
              <a:rPr lang="en-US" sz="2000" dirty="0"/>
              <a:t>, “Using rough sets with heuristics for feature selection,” </a:t>
            </a:r>
            <a:r>
              <a:rPr lang="en-US" sz="2000" i="1" dirty="0"/>
              <a:t>Journal of intelligent information systems</a:t>
            </a:r>
            <a:r>
              <a:rPr lang="en-US" sz="2000" dirty="0"/>
              <a:t>, vol. 16, no. 3, pp. 199–214, 2001.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M. Sharma and P. Kaur, “A comprehensive analysis of nature-inspired metaheuristic techniques for feature selection problem,” </a:t>
            </a:r>
            <a:r>
              <a:rPr lang="en-US" sz="2000" i="1" dirty="0"/>
              <a:t>Archives of Computational Methods in Engineering</a:t>
            </a:r>
            <a:r>
              <a:rPr lang="en-US" sz="2000" dirty="0"/>
              <a:t>, vol. 28, no. 3, pp. 1103–1127, 2021.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Z. Cai and W. Zhu, “Feature selection for multi-label classification using </a:t>
            </a:r>
            <a:r>
              <a:rPr lang="en-US" sz="2000" dirty="0" err="1"/>
              <a:t>neighborhoodpreservation</a:t>
            </a:r>
            <a:r>
              <a:rPr lang="en-US" sz="2000" dirty="0"/>
              <a:t>,” </a:t>
            </a:r>
            <a:r>
              <a:rPr lang="en-US" sz="2000" i="1" dirty="0"/>
              <a:t>IEEE/CAA Journal of </a:t>
            </a:r>
            <a:r>
              <a:rPr lang="en-US" sz="2000" i="1" dirty="0" err="1"/>
              <a:t>Automatica</a:t>
            </a:r>
            <a:r>
              <a:rPr lang="en-US" sz="2000" i="1" dirty="0"/>
              <a:t> </a:t>
            </a:r>
            <a:r>
              <a:rPr lang="en-US" sz="2000" i="1" dirty="0" err="1"/>
              <a:t>Sinica</a:t>
            </a:r>
            <a:r>
              <a:rPr lang="en-US" sz="2000" dirty="0"/>
              <a:t>, vol. 5, no. 1,pp. 320–330, 2017.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000" dirty="0"/>
              <a:t>A. Y. Ng, “Feature selection, l 1 vs. l 2 regularization, and rotational invariance,” in </a:t>
            </a:r>
            <a:r>
              <a:rPr lang="en-US" sz="2000" i="1" dirty="0"/>
              <a:t>Proceedings of the twenty-first international conference on Machine learning</a:t>
            </a:r>
            <a:r>
              <a:rPr lang="en-US" sz="2000" dirty="0"/>
              <a:t>, p. 78,2004.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IN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3AC5FEE-8C32-E826-E1C8-667E62FCCF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5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8"/>
    </mc:Choice>
    <mc:Fallback xmlns="">
      <p:transition spd="slow" advTm="3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53613" y="2375670"/>
            <a:ext cx="6603859" cy="15951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9600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Thank You!!!</a:t>
            </a:r>
            <a:endParaRPr lang="en-IN" sz="9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B84426D-DEE8-A42A-750C-5DE92900D4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7"/>
    </mc:Choice>
    <mc:Fallback xmlns="">
      <p:transition spd="slow" advTm="2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Overview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Related Works</a:t>
            </a:r>
          </a:p>
          <a:p>
            <a:r>
              <a:rPr lang="en-US" dirty="0"/>
              <a:t>Proposed Method</a:t>
            </a:r>
          </a:p>
          <a:p>
            <a:r>
              <a:rPr lang="en-US" dirty="0"/>
              <a:t>Experiment &amp; Result</a:t>
            </a:r>
          </a:p>
          <a:p>
            <a:r>
              <a:rPr lang="en-US" dirty="0"/>
              <a:t>Conclusion &amp; Future Work</a:t>
            </a:r>
          </a:p>
          <a:p>
            <a:r>
              <a:rPr lang="en-IN" dirty="0"/>
              <a:t>References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CFDFFB4-7976-C274-0F81-AF2402ACB3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2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92"/>
    </mc:Choice>
    <mc:Fallback xmlns="">
      <p:transition spd="slow" advTm="22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92D7B-CF16-46D8-8243-8661747A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CA917-AD8E-4861-804D-4A5A6A205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Problem definition</a:t>
            </a:r>
          </a:p>
          <a:p>
            <a:r>
              <a:rPr lang="en-IN" dirty="0"/>
              <a:t>Aims and objectives</a:t>
            </a:r>
          </a:p>
          <a:p>
            <a:r>
              <a:rPr lang="en-US" dirty="0"/>
              <a:t>Difficulties on solving the problem</a:t>
            </a:r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54B63B0-1133-9778-C71A-554D080C2E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9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794"/>
    </mc:Choice>
    <mc:Fallback xmlns="">
      <p:transition spd="slow" advTm="76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903471-4D68-3864-6E2C-DEED83B65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478" y="514628"/>
            <a:ext cx="6381044" cy="5828744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C998D32-A512-1A92-32F3-D6774495B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51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60"/>
    </mc:Choice>
    <mc:Fallback xmlns="">
      <p:transition spd="slow" advTm="40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B1F9-5637-475E-835E-7AA9BC8EA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Related Works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F42B6-1909-448F-9D2A-EE4AEECCB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Lag Selection</a:t>
            </a:r>
          </a:p>
          <a:p>
            <a:r>
              <a:rPr lang="en-IN" dirty="0"/>
              <a:t>Statistical Method [1]</a:t>
            </a:r>
          </a:p>
          <a:p>
            <a:r>
              <a:rPr lang="en-GB" dirty="0"/>
              <a:t>Information Criterion </a:t>
            </a:r>
            <a:r>
              <a:rPr lang="en-IN" dirty="0"/>
              <a:t>[2]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Feature Selection</a:t>
            </a:r>
          </a:p>
          <a:p>
            <a:r>
              <a:rPr lang="en-US" dirty="0"/>
              <a:t>Heuristics method </a:t>
            </a:r>
            <a:r>
              <a:rPr lang="en-IN" dirty="0"/>
              <a:t>[3]</a:t>
            </a:r>
            <a:endParaRPr lang="en-US" dirty="0"/>
          </a:p>
          <a:p>
            <a:r>
              <a:rPr lang="en-US" dirty="0"/>
              <a:t>Greedy search method </a:t>
            </a:r>
            <a:r>
              <a:rPr lang="en-IN" dirty="0"/>
              <a:t>[4]</a:t>
            </a:r>
            <a:endParaRPr lang="en-GB" dirty="0"/>
          </a:p>
          <a:p>
            <a:r>
              <a:rPr lang="en-US" dirty="0"/>
              <a:t>Regularization method </a:t>
            </a:r>
            <a:r>
              <a:rPr lang="en-IN" dirty="0"/>
              <a:t>[5]</a:t>
            </a:r>
            <a:endParaRPr lang="en-GB" dirty="0"/>
          </a:p>
          <a:p>
            <a:endParaRPr lang="en-GB" dirty="0"/>
          </a:p>
          <a:p>
            <a:endParaRPr lang="en-IN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24725D-6CB1-2E1F-1C9C-30C6AD62A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55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19"/>
    </mc:Choice>
    <mc:Fallback xmlns="">
      <p:transition spd="slow" advTm="41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0526AA-3CEC-BA92-704B-6702BB19E7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13" y="174800"/>
            <a:ext cx="5613774" cy="650839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A341BB2-F358-8D01-9521-A65340423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7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44"/>
    </mc:Choice>
    <mc:Fallback xmlns="">
      <p:transition spd="slow" advTm="69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1263-0A34-0E54-EA2D-9D9A46ADD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 Design</a:t>
            </a:r>
            <a:br>
              <a:rPr lang="en-GB" dirty="0"/>
            </a:br>
            <a:br>
              <a:rPr lang="en-US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C7B7A-6DF4-3F76-D846-2A8FA9C59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Lag Selection Method</a:t>
            </a:r>
          </a:p>
          <a:p>
            <a:r>
              <a:rPr lang="en-GB" dirty="0"/>
              <a:t>Prediction Model</a:t>
            </a:r>
          </a:p>
          <a:p>
            <a:r>
              <a:rPr lang="en-GB" dirty="0"/>
              <a:t>Performance Measurement</a:t>
            </a:r>
          </a:p>
          <a:p>
            <a:r>
              <a:rPr lang="en-GB" dirty="0"/>
              <a:t>Dataset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F1FC65E-5859-E86B-AB71-3796A1AFDE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29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88"/>
    </mc:Choice>
    <mc:Fallback xmlns="">
      <p:transition spd="slow" advTm="48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C4D57-4177-D122-1075-1C51ED8A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29C39CB-9F8C-B2E6-395A-357D483BF5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78996" y="1143001"/>
            <a:ext cx="10834008" cy="5242518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5C99466F-0442-446A-A254-9674FEDEF1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18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11"/>
    </mc:Choice>
    <mc:Fallback xmlns="">
      <p:transition spd="slow" advTm="54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D9BFA-C0F2-608B-5ABE-CD0A8AF0E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505" y="375557"/>
            <a:ext cx="11779135" cy="6116682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B5E465-EC1A-A0F9-556E-36ED5DF1FE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22" y="1726353"/>
            <a:ext cx="5433725" cy="17926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3FE7DA-59D0-994D-B504-40D417300C0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16" y="4133642"/>
            <a:ext cx="5485899" cy="17888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1734BD-9EAF-0B0A-B5BB-9BA74B980A8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430" y="1833646"/>
            <a:ext cx="5489627" cy="174415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046A8A2-D94E-C2BA-4637-EBF8AEDB883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129" y="4152275"/>
            <a:ext cx="5482173" cy="1770247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09E4EBD3-4014-3EA6-5352-C8F009A7D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32759"/>
            <a:ext cx="12192000" cy="714892"/>
          </a:xfrm>
        </p:spPr>
        <p:txBody>
          <a:bodyPr/>
          <a:lstStyle/>
          <a:p>
            <a:r>
              <a:rPr lang="en-GB" dirty="0"/>
              <a:t>Result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7C048CE1-8890-6170-6468-571923A07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7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86"/>
    </mc:Choice>
    <mc:Fallback xmlns="">
      <p:transition spd="slow" advTm="48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845</TotalTime>
  <Words>1359</Words>
  <Application>Microsoft Office PowerPoint</Application>
  <PresentationFormat>Widescreen</PresentationFormat>
  <Paragraphs>176</Paragraphs>
  <Slides>12</Slides>
  <Notes>10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CMR10</vt:lpstr>
      <vt:lpstr>Arial</vt:lpstr>
      <vt:lpstr>Calibri</vt:lpstr>
      <vt:lpstr>Courier New</vt:lpstr>
      <vt:lpstr>Times New Roman</vt:lpstr>
      <vt:lpstr>Wingdings</vt:lpstr>
      <vt:lpstr>Custom Design</vt:lpstr>
      <vt:lpstr>PowerPoint Presentation</vt:lpstr>
      <vt:lpstr>Overview</vt:lpstr>
      <vt:lpstr>Introduction</vt:lpstr>
      <vt:lpstr>PowerPoint Presentation</vt:lpstr>
      <vt:lpstr>Related Works</vt:lpstr>
      <vt:lpstr>PowerPoint Presentation</vt:lpstr>
      <vt:lpstr>Experiment Design  </vt:lpstr>
      <vt:lpstr>Result</vt:lpstr>
      <vt:lpstr>Result</vt:lpstr>
      <vt:lpstr>Conclusion &amp; Future Work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Shukla Mondal</dc:creator>
  <cp:lastModifiedBy>张 世霖</cp:lastModifiedBy>
  <cp:revision>95</cp:revision>
  <dcterms:created xsi:type="dcterms:W3CDTF">2019-06-11T05:35:51Z</dcterms:created>
  <dcterms:modified xsi:type="dcterms:W3CDTF">2022-08-10T10:41:24Z</dcterms:modified>
</cp:coreProperties>
</file>

<file path=docProps/thumbnail.jpeg>
</file>